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6" r:id="rId17"/>
    <p:sldId id="273" r:id="rId18"/>
    <p:sldId id="274" r:id="rId19"/>
    <p:sldId id="277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49AC1-B515-4824-9FD2-A7306EF4A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Geschiedenis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6FE1BA-B4B7-4B69-87D0-ED531A3FD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Klas 1</a:t>
            </a:r>
          </a:p>
          <a:p>
            <a:r>
              <a:rPr lang="nl-NL" dirty="0"/>
              <a:t>Hoofdstuk 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55DFB01-C4BE-4B05-A2E5-C4421045A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Diazoom 11">
                <a:extLst>
                  <a:ext uri="{FF2B5EF4-FFF2-40B4-BE49-F238E27FC236}">
                    <a16:creationId xmlns:a16="http://schemas.microsoft.com/office/drawing/2014/main" id="{F8C6AA4D-163A-4ECA-809A-AB3DF91C62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214861"/>
                  </p:ext>
                </p:extLst>
              </p:nvPr>
            </p:nvGraphicFramePr>
            <p:xfrm>
              <a:off x="-2340944" y="-129752"/>
              <a:ext cx="3048000" cy="1714500"/>
            </p:xfrm>
            <a:graphic>
              <a:graphicData uri="http://schemas.microsoft.com/office/powerpoint/2016/slidezoom">
                <pslz:sldZm>
                  <pslz:sldZmObj sldId="256" cId="205914812">
                    <pslz:zmPr id="{27D0D2D9-1E65-44A2-A0D0-696FD1876CC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Diazoom 1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8C6AA4D-163A-4ECA-809A-AB3DF91C6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40944" y="-12975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1"/>
    </mc:Choice>
    <mc:Fallback xmlns="">
      <p:transition spd="slow" advTm="2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13BC0-B19F-48D1-91AC-CACDDF50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5C9039-BA07-4AED-A1D6-4E757F406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203577" cy="3581400"/>
          </a:xfrm>
        </p:spPr>
        <p:txBody>
          <a:bodyPr>
            <a:normAutofit/>
          </a:bodyPr>
          <a:lstStyle/>
          <a:p>
            <a:r>
              <a:rPr lang="nl-NL" sz="2800" dirty="0"/>
              <a:t>De Romeinen namen Jezus gevangen in </a:t>
            </a:r>
            <a:r>
              <a:rPr lang="nl-NL" sz="2800" b="1" dirty="0"/>
              <a:t>Jeruzalem</a:t>
            </a:r>
          </a:p>
          <a:p>
            <a:endParaRPr lang="nl-NL" sz="2800" dirty="0"/>
          </a:p>
          <a:p>
            <a:r>
              <a:rPr lang="nl-NL" sz="2800" dirty="0"/>
              <a:t>Hij werd </a:t>
            </a:r>
            <a:r>
              <a:rPr lang="nl-NL" sz="2800" b="1" dirty="0"/>
              <a:t>gekruisigd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4055E9-848A-4D4B-949F-854FD33BB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52" y="981332"/>
            <a:ext cx="4448175" cy="51908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67B153-6474-49E2-A0B1-D4A8A1AC4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2"/>
    </mc:Choice>
    <mc:Fallback xmlns="">
      <p:transition spd="slow" advTm="37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B2C7B-A315-48DF-8FC3-5AE0EFA5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A63B6A-3523-4D69-B062-0C3A41DA1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724400" cy="3581400"/>
          </a:xfrm>
        </p:spPr>
        <p:txBody>
          <a:bodyPr>
            <a:normAutofit/>
          </a:bodyPr>
          <a:lstStyle/>
          <a:p>
            <a:r>
              <a:rPr lang="nl-NL" sz="2800" dirty="0"/>
              <a:t>Christenen konden gemakkelijk reizen door de aanleg van wegen</a:t>
            </a:r>
          </a:p>
          <a:p>
            <a:endParaRPr lang="nl-NL" sz="2800" dirty="0"/>
          </a:p>
          <a:p>
            <a:r>
              <a:rPr lang="nl-NL" sz="2800" dirty="0"/>
              <a:t>Het geloof werd steeds verder verspreidt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BA3189-C100-4FC9-BF16-1004F2C0B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546138"/>
            <a:ext cx="5118532" cy="59972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AA2FEE-9CAA-4D44-AAC5-B52FFF74D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53"/>
    </mc:Choice>
    <mc:Fallback xmlns="">
      <p:transition spd="slow" advTm="5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1B912-0F10-4EC7-BD3B-3EE4CCEF3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296525" cy="1485900"/>
          </a:xfrm>
        </p:spPr>
        <p:txBody>
          <a:bodyPr/>
          <a:lstStyle/>
          <a:p>
            <a:r>
              <a:rPr lang="nl-NL" dirty="0"/>
              <a:t>Wat maakte het christendom zo populair?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748BD8A9-A15A-4844-A005-C85CFFB452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475189"/>
              </p:ext>
            </p:extLst>
          </p:nvPr>
        </p:nvGraphicFramePr>
        <p:xfrm>
          <a:off x="1655686" y="2312633"/>
          <a:ext cx="9601200" cy="3859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935380038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388331919"/>
                    </a:ext>
                  </a:extLst>
                </a:gridCol>
              </a:tblGrid>
              <a:tr h="642607">
                <a:tc>
                  <a:txBody>
                    <a:bodyPr/>
                    <a:lstStyle/>
                    <a:p>
                      <a:r>
                        <a:rPr lang="nl-NL" sz="2400" dirty="0"/>
                        <a:t>De Romeinen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Christelijk geloof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23349"/>
                  </a:ext>
                </a:extLst>
              </a:tr>
              <a:tr h="3216960">
                <a:tc>
                  <a:txBody>
                    <a:bodyPr/>
                    <a:lstStyle/>
                    <a:p>
                      <a:endParaRPr lang="nl-NL" sz="2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2400" dirty="0"/>
                        <a:t>Alleen </a:t>
                      </a:r>
                      <a:r>
                        <a:rPr lang="nl-NL" sz="2400" b="1" u="sng" dirty="0"/>
                        <a:t>burgers</a:t>
                      </a:r>
                      <a:r>
                        <a:rPr lang="nl-NL" sz="2400" dirty="0"/>
                        <a:t> hebben </a:t>
                      </a:r>
                      <a:r>
                        <a:rPr lang="nl-NL" sz="2400" b="1" dirty="0"/>
                        <a:t>rechten</a:t>
                      </a:r>
                      <a:r>
                        <a:rPr lang="nl-NL" sz="2400" b="0" dirty="0"/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nl-NL" sz="2400" b="0" i="1" dirty="0"/>
                        <a:t>Alles wat je mag</a:t>
                      </a:r>
                      <a:endParaRPr lang="nl-NL" sz="2400" b="1" i="1" dirty="0"/>
                    </a:p>
                    <a:p>
                      <a:pPr marL="0" indent="0">
                        <a:buFontTx/>
                        <a:buNone/>
                      </a:pPr>
                      <a:endParaRPr lang="nl-NL" sz="2400" b="1" i="1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nl-NL" sz="2400" b="1" i="1" dirty="0">
                          <a:solidFill>
                            <a:srgbClr val="C00000"/>
                          </a:solidFill>
                        </a:rPr>
                        <a:t>Slaven, vrouwen, kinderen</a:t>
                      </a:r>
                      <a:endParaRPr lang="nl-NL" sz="2400" b="0" dirty="0">
                        <a:solidFill>
                          <a:srgbClr val="C0000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nl-NL" sz="2400" b="0" dirty="0"/>
                        <a:t>Je bent niet </a:t>
                      </a:r>
                      <a:r>
                        <a:rPr lang="nl-NL" sz="2400" b="1" u="sng" dirty="0">
                          <a:solidFill>
                            <a:srgbClr val="0070C0"/>
                          </a:solidFill>
                        </a:rPr>
                        <a:t>gelijk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  <a:p>
                      <a:r>
                        <a:rPr lang="nl-NL" sz="2400" dirty="0"/>
                        <a:t>Voor God is iedereen </a:t>
                      </a:r>
                      <a:r>
                        <a:rPr lang="nl-NL" sz="2400" b="1" dirty="0">
                          <a:solidFill>
                            <a:srgbClr val="0070C0"/>
                          </a:solidFill>
                        </a:rPr>
                        <a:t>gelijk</a:t>
                      </a:r>
                      <a:endParaRPr lang="nl-NL" sz="2400" dirty="0"/>
                    </a:p>
                    <a:p>
                      <a:endParaRPr lang="nl-NL" sz="2400" dirty="0"/>
                    </a:p>
                    <a:p>
                      <a:r>
                        <a:rPr lang="nl-NL" sz="2400" i="1" dirty="0"/>
                        <a:t>Arm of rijk, geschoold of niet geschoold, enz.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00097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8940659-7226-4932-8421-BB77C565A0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7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43"/>
    </mc:Choice>
    <mc:Fallback xmlns="">
      <p:transition spd="slow" advTm="9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B48C0D-E754-4D67-BB24-0519950A2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1057275"/>
            <a:ext cx="9601200" cy="3581400"/>
          </a:xfrm>
        </p:spPr>
        <p:txBody>
          <a:bodyPr>
            <a:normAutofit/>
          </a:bodyPr>
          <a:lstStyle/>
          <a:p>
            <a:r>
              <a:rPr lang="nl-NL" sz="2800" dirty="0"/>
              <a:t>Steeds meer mensen werden christen. Maar…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Christen zijn in de Romeinse tijd was gevaarlijk!</a:t>
            </a:r>
          </a:p>
          <a:p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F2E39D-691F-4E08-A017-AD57D13CC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" y="3095625"/>
            <a:ext cx="5372100" cy="35814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FEF70E1-0A42-4E05-AAEB-2FBB019AA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3095625"/>
            <a:ext cx="6276975" cy="3581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5AF9A4-B041-4ECF-A56A-5BBDF4BCC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9"/>
    </mc:Choice>
    <mc:Fallback xmlns="">
      <p:transition spd="slow" advTm="5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29A763-3146-4F34-A86C-D2D15733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3D69E6-B01C-45CF-8EDB-AADA00723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De Romeinen waren erg </a:t>
            </a:r>
            <a:r>
              <a:rPr lang="nl-NL" sz="2800" dirty="0">
                <a:solidFill>
                  <a:srgbClr val="0070C0"/>
                </a:solidFill>
              </a:rPr>
              <a:t>verdraagzaam </a:t>
            </a:r>
            <a:r>
              <a:rPr lang="nl-NL" sz="2800" dirty="0">
                <a:solidFill>
                  <a:schemeClr val="tx1"/>
                </a:solidFill>
              </a:rPr>
              <a:t>als het om andere geloven ging</a:t>
            </a:r>
          </a:p>
          <a:p>
            <a:endParaRPr lang="nl-NL" sz="2800" dirty="0">
              <a:solidFill>
                <a:schemeClr val="tx1"/>
              </a:solidFill>
            </a:endParaRPr>
          </a:p>
          <a:p>
            <a:r>
              <a:rPr lang="nl-NL" sz="2800" dirty="0">
                <a:solidFill>
                  <a:schemeClr val="tx1"/>
                </a:solidFill>
              </a:rPr>
              <a:t>Je moest de goden van de Romeinen wel vereren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131CA8-BC8A-4330-A52C-D1145F871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4"/>
    </mc:Choice>
    <mc:Fallback xmlns="">
      <p:transition spd="slow" advTm="3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1F364-A8A4-4E15-A259-063F82D8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3280CF-0EBD-45FA-80D8-E5878F4A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0299" cy="3581400"/>
          </a:xfrm>
        </p:spPr>
        <p:txBody>
          <a:bodyPr>
            <a:normAutofit/>
          </a:bodyPr>
          <a:lstStyle/>
          <a:p>
            <a:r>
              <a:rPr lang="nl-NL" sz="2800" dirty="0"/>
              <a:t>Romeinse keizers werden ook als God vereerd</a:t>
            </a:r>
          </a:p>
          <a:p>
            <a:endParaRPr lang="nl-NL" sz="2800" dirty="0"/>
          </a:p>
          <a:p>
            <a:r>
              <a:rPr lang="nl-NL" sz="2800" dirty="0"/>
              <a:t>Christenen deden dit niet. Zij werden </a:t>
            </a:r>
            <a:r>
              <a:rPr lang="nl-NL" sz="2800" b="1" dirty="0">
                <a:solidFill>
                  <a:srgbClr val="C00000"/>
                </a:solidFill>
              </a:rPr>
              <a:t>vervolgd</a:t>
            </a:r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928969-64D1-4BD5-B09E-43CBE77AB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769" y="546102"/>
            <a:ext cx="4260958" cy="52199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29C447C-DB80-455E-90C9-8A337D3B95D3}"/>
              </a:ext>
            </a:extLst>
          </p:cNvPr>
          <p:cNvSpPr txBox="1"/>
          <p:nvPr/>
        </p:nvSpPr>
        <p:spPr>
          <a:xfrm>
            <a:off x="6852405" y="5911788"/>
            <a:ext cx="480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/>
              <a:t>Keizer Nero vervolgde veel christenen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19331F1-0F4D-4086-AA42-CE26554A69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9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0"/>
    </mc:Choice>
    <mc:Fallback xmlns="">
      <p:transition spd="slow" advTm="5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D7A0B-9C59-4A68-9EF7-2AD9D265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        In het kort: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945162-6EC8-4193-A0E4-C8B8F941B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99" y="2019670"/>
            <a:ext cx="9601200" cy="3581400"/>
          </a:xfrm>
        </p:spPr>
        <p:txBody>
          <a:bodyPr>
            <a:normAutofit/>
          </a:bodyPr>
          <a:lstStyle/>
          <a:p>
            <a:r>
              <a:rPr lang="nl-NL" sz="2800" dirty="0"/>
              <a:t>Het christendom is ontstaan in Palestina</a:t>
            </a:r>
          </a:p>
          <a:p>
            <a:r>
              <a:rPr lang="nl-NL" sz="2800" dirty="0"/>
              <a:t>Jezus was een belangrijke jood die het land doortrok om te vertellen over God</a:t>
            </a:r>
          </a:p>
          <a:p>
            <a:r>
              <a:rPr lang="nl-NL" sz="2800" dirty="0"/>
              <a:t>Hij wordt uiteindelijk vermoord door de Romeinen, het christendom verspreidt zich toch verder</a:t>
            </a:r>
          </a:p>
          <a:p>
            <a:endParaRPr lang="nl-NL" sz="2800" dirty="0"/>
          </a:p>
          <a:p>
            <a:r>
              <a:rPr lang="nl-NL" sz="2800" dirty="0"/>
              <a:t>Romeinse keizers gaan de christenen vervolgen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0E7835-5131-4BBD-9667-511210213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0"/>
    </mc:Choice>
    <mc:Fallback xmlns="">
      <p:transition spd="slow" advTm="4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5D67D-8220-4250-A92A-FF2F49BC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Feit of mening?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1E4DE0-9F61-4F71-967A-5E152EAD2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7213107" cy="3581400"/>
          </a:xfrm>
        </p:spPr>
        <p:txBody>
          <a:bodyPr>
            <a:normAutofit/>
          </a:bodyPr>
          <a:lstStyle/>
          <a:p>
            <a:r>
              <a:rPr lang="nl-NL" sz="2800" b="1" dirty="0"/>
              <a:t>Feit: </a:t>
            </a:r>
            <a:r>
              <a:rPr lang="nl-NL" sz="2800" i="1" dirty="0">
                <a:solidFill>
                  <a:schemeClr val="tx1"/>
                </a:solidFill>
              </a:rPr>
              <a:t>iets dat echt waar is, of echt gebeurd is</a:t>
            </a:r>
          </a:p>
          <a:p>
            <a:pPr marL="0" indent="0">
              <a:buNone/>
            </a:pPr>
            <a:r>
              <a:rPr lang="nl-NL" sz="2800" i="1" dirty="0">
                <a:solidFill>
                  <a:schemeClr val="tx1"/>
                </a:solidFill>
              </a:rPr>
              <a:t>    Feiten kun je controleren!</a:t>
            </a:r>
          </a:p>
          <a:p>
            <a:pPr marL="0" indent="0">
              <a:buNone/>
            </a:pPr>
            <a:endParaRPr lang="nl-NL" sz="2800" dirty="0"/>
          </a:p>
          <a:p>
            <a:endParaRPr lang="nl-NL" sz="2800" b="1" dirty="0"/>
          </a:p>
          <a:p>
            <a:r>
              <a:rPr lang="nl-NL" sz="2800" b="1" dirty="0"/>
              <a:t>Mening: </a:t>
            </a:r>
            <a:r>
              <a:rPr lang="nl-NL" sz="2800" i="1" dirty="0">
                <a:solidFill>
                  <a:schemeClr val="tx1"/>
                </a:solidFill>
              </a:rPr>
              <a:t>iets wat iemand ergens van vindt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E92905-C0DE-422E-9F3E-6FE658637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85"/>
    </mc:Choice>
    <mc:Fallback xmlns="">
      <p:transition spd="slow" advTm="7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A85F2-41BE-412E-A9B1-F04B7F87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B85C7B-1E41-4138-944A-CE40DD64B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z="2800" i="1" dirty="0">
                <a:solidFill>
                  <a:srgbClr val="191B0E"/>
                </a:solidFill>
              </a:rPr>
              <a:t>Keizer Nero heeft veel joden vervolgd </a:t>
            </a:r>
          </a:p>
          <a:p>
            <a:pPr lvl="0"/>
            <a:r>
              <a:rPr lang="nl-NL" sz="2800" dirty="0">
                <a:solidFill>
                  <a:srgbClr val="0070C0"/>
                </a:solidFill>
              </a:rPr>
              <a:t>Een feit: </a:t>
            </a:r>
            <a:r>
              <a:rPr lang="nl-NL" sz="2800" i="1" dirty="0">
                <a:solidFill>
                  <a:srgbClr val="0070C0"/>
                </a:solidFill>
              </a:rPr>
              <a:t>h</a:t>
            </a:r>
            <a:r>
              <a:rPr lang="nl-NL" sz="2800" dirty="0">
                <a:solidFill>
                  <a:srgbClr val="0070C0"/>
                </a:solidFill>
              </a:rPr>
              <a:t>et is echt waar / echt gebeurd</a:t>
            </a:r>
          </a:p>
          <a:p>
            <a:pPr marL="0" lvl="0" indent="0">
              <a:buNone/>
            </a:pPr>
            <a:endParaRPr lang="nl-NL" sz="2800" dirty="0">
              <a:solidFill>
                <a:srgbClr val="191B0E"/>
              </a:solidFill>
            </a:endParaRPr>
          </a:p>
          <a:p>
            <a:pPr marL="0" lvl="0" indent="0">
              <a:buNone/>
            </a:pPr>
            <a:r>
              <a:rPr lang="nl-NL" sz="2800" dirty="0">
                <a:solidFill>
                  <a:srgbClr val="191B0E"/>
                </a:solidFill>
              </a:rPr>
              <a:t>Iemand zegt:</a:t>
            </a:r>
          </a:p>
          <a:p>
            <a:pPr lvl="0"/>
            <a:r>
              <a:rPr lang="nl-NL" sz="2800" i="1" dirty="0">
                <a:solidFill>
                  <a:srgbClr val="191B0E"/>
                </a:solidFill>
              </a:rPr>
              <a:t>Keizer Nero was een goede keizer </a:t>
            </a:r>
            <a:endParaRPr lang="nl-NL" sz="2800" dirty="0">
              <a:solidFill>
                <a:srgbClr val="191B0E"/>
              </a:solidFill>
            </a:endParaRPr>
          </a:p>
          <a:p>
            <a:r>
              <a:rPr lang="nl-NL" sz="2800" dirty="0">
                <a:solidFill>
                  <a:srgbClr val="0070C0"/>
                </a:solidFill>
              </a:rPr>
              <a:t>Een mening: diegene vertelt wat hij/zij er van vindt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09305D-20EA-4772-9733-094DD7CEE5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3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45"/>
    </mc:Choice>
    <mc:Fallback xmlns="">
      <p:transition spd="slow" advTm="10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90719-2C92-48BF-8BDA-B2F2E0DF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Als het goed is het je geleerd: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37C214-5DD6-43CB-87F7-E805D6F1F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800" dirty="0"/>
          </a:p>
          <a:p>
            <a:r>
              <a:rPr lang="nl-NL" sz="2800" dirty="0"/>
              <a:t>Hoe het christendom is ontstaan</a:t>
            </a:r>
          </a:p>
          <a:p>
            <a:r>
              <a:rPr lang="nl-NL" sz="2800" dirty="0"/>
              <a:t>Wat een feit en een mening is, en wat het verschil 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74034D-F6E7-44B6-ACEB-FFA9ABE60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5"/>
    </mc:Choice>
    <mc:Fallback xmlns="">
      <p:transition spd="slow" advTm="4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3A397-0C75-4434-BBAF-4D31D083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Paragraaf 3.4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B53680-CA0B-4EAE-93B5-0F1430FD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800" dirty="0"/>
          </a:p>
          <a:p>
            <a:r>
              <a:rPr lang="nl-NL" sz="2800" dirty="0"/>
              <a:t>Het ontstaan van een nieuwe godsdienst: het christendom</a:t>
            </a:r>
          </a:p>
          <a:p>
            <a:r>
              <a:rPr lang="nl-NL" sz="2800" dirty="0"/>
              <a:t>Het verschil tussen een feit of een mening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7B3D61-673D-4316-951E-F707E1DAA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4"/>
    </mc:Choice>
    <mc:Fallback xmlns="">
      <p:transition spd="slow" advTm="3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486C3-ADED-4FAB-92AD-BB7AD576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Huiswerk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92DE86-DCDD-48CC-B3B6-F0DDBE4D7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Maken van paragraaf 3.4:</a:t>
            </a:r>
          </a:p>
          <a:p>
            <a:pPr marL="0" indent="0">
              <a:buNone/>
            </a:pPr>
            <a:r>
              <a:rPr lang="nl-NL" sz="2800" dirty="0"/>
              <a:t>- Opdracht 1 t/m 8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Bij vragen: stuur een mail (jpotter@aletta.nl)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9890D7-5729-4D42-A02D-27DC800B2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2"/>
    </mc:Choice>
    <mc:Fallback xmlns="">
      <p:transition spd="slow" advTm="4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5C8F6-BB5B-4A05-8446-EE3CC4CF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47E36-A8D3-45B1-A107-039607BCB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7A4C0B-8F23-4092-9B3C-496046603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75" y="394369"/>
            <a:ext cx="7943850" cy="57486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9957DD-0010-490E-BE92-A7A3475AA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7"/>
    </mc:Choice>
    <mc:Fallback xmlns="">
      <p:transition spd="slow" advTm="5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25EE003-52C8-4F50-AA2E-B613C97F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84" y="238226"/>
            <a:ext cx="8191768" cy="58278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DD8E746-1648-4B32-BF31-AA283590133D}"/>
              </a:ext>
            </a:extLst>
          </p:cNvPr>
          <p:cNvSpPr txBox="1"/>
          <p:nvPr/>
        </p:nvSpPr>
        <p:spPr>
          <a:xfrm>
            <a:off x="9292916" y="1445959"/>
            <a:ext cx="267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i="1" dirty="0">
                <a:solidFill>
                  <a:srgbClr val="0070C0"/>
                </a:solidFill>
              </a:rPr>
              <a:t>Nederland</a:t>
            </a:r>
            <a:r>
              <a:rPr lang="nl-NL" dirty="0"/>
              <a:t> 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2B4ECB89-C483-427A-87FE-A32740703954}"/>
              </a:ext>
            </a:extLst>
          </p:cNvPr>
          <p:cNvSpPr/>
          <p:nvPr/>
        </p:nvSpPr>
        <p:spPr>
          <a:xfrm rot="11049073">
            <a:off x="3784347" y="1352195"/>
            <a:ext cx="5459847" cy="3822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566171D-E86C-4DD5-8C1D-0619AD611BED}"/>
              </a:ext>
            </a:extLst>
          </p:cNvPr>
          <p:cNvSpPr/>
          <p:nvPr/>
        </p:nvSpPr>
        <p:spPr>
          <a:xfrm>
            <a:off x="3042417" y="942975"/>
            <a:ext cx="748341" cy="8261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BA03913-DCAF-4A9C-BA28-02013E4397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63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8"/>
    </mc:Choice>
    <mc:Fallback xmlns="">
      <p:transition spd="slow" advTm="2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5466C-2D85-4316-BED4-24F10465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2F7CA-B732-449D-8930-8CD882E83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In 63 v. Chr. veroveren de Romeinen </a:t>
            </a:r>
            <a:r>
              <a:rPr lang="nl-NL" sz="2800" b="1" dirty="0"/>
              <a:t>Palestina</a:t>
            </a:r>
          </a:p>
          <a:p>
            <a:endParaRPr lang="nl-NL" sz="2800" dirty="0"/>
          </a:p>
          <a:p>
            <a:r>
              <a:rPr lang="nl-NL" sz="2800" dirty="0"/>
              <a:t>Hier leefden de </a:t>
            </a:r>
            <a:r>
              <a:rPr lang="nl-NL" sz="2800" u="sng" dirty="0">
                <a:solidFill>
                  <a:srgbClr val="0070C0"/>
                </a:solidFill>
              </a:rPr>
              <a:t>joden</a:t>
            </a:r>
          </a:p>
          <a:p>
            <a:pPr marL="0" indent="0">
              <a:buNone/>
            </a:pPr>
            <a:endParaRPr lang="nl-NL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800" u="sng" dirty="0">
              <a:solidFill>
                <a:srgbClr val="0070C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C48F15C-8F53-4992-AAC3-F195E40EF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8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0"/>
    </mc:Choice>
    <mc:Fallback xmlns="">
      <p:transition spd="slow" advTm="2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AD3BE-52F2-4FF9-86A1-E2F9979A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40E4FC-F8F1-4782-9BCC-90573870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660" y="2343150"/>
            <a:ext cx="3821837" cy="3581400"/>
          </a:xfrm>
        </p:spPr>
        <p:txBody>
          <a:bodyPr>
            <a:normAutofit/>
          </a:bodyPr>
          <a:lstStyle/>
          <a:p>
            <a:r>
              <a:rPr lang="nl-NL" sz="2800" dirty="0"/>
              <a:t>De Romeinen geloofden in meerdere goden</a:t>
            </a:r>
          </a:p>
          <a:p>
            <a:endParaRPr lang="nl-NL" sz="2800" dirty="0"/>
          </a:p>
          <a:p>
            <a:r>
              <a:rPr lang="nl-NL" sz="2800" dirty="0"/>
              <a:t>De Joden geloofden maar in 1 god!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11D6B7-7EEE-42C0-BE8C-A026F4587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497" y="1428750"/>
            <a:ext cx="6943574" cy="4495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44D684-34AE-4616-B8BC-EDD1827157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9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6"/>
    </mc:Choice>
    <mc:Fallback xmlns="">
      <p:transition spd="slow" advTm="3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F9E62D-58B9-4AA7-85F6-3BEF215DA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02" y="2525698"/>
            <a:ext cx="4756951" cy="3581400"/>
          </a:xfrm>
        </p:spPr>
        <p:txBody>
          <a:bodyPr>
            <a:normAutofit/>
          </a:bodyPr>
          <a:lstStyle/>
          <a:p>
            <a:r>
              <a:rPr lang="nl-NL" sz="2800" dirty="0"/>
              <a:t>De Joden geloofden dat: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- Een </a:t>
            </a:r>
            <a:r>
              <a:rPr lang="nl-NL" sz="2800" i="1" dirty="0"/>
              <a:t>verlosser</a:t>
            </a:r>
            <a:r>
              <a:rPr lang="nl-NL" sz="2800" dirty="0"/>
              <a:t> hen zou bevrijden van het </a:t>
            </a:r>
            <a:r>
              <a:rPr lang="nl-NL" sz="2800" u="sng" dirty="0"/>
              <a:t>kwaad</a:t>
            </a:r>
            <a:r>
              <a:rPr lang="nl-NL" sz="2800" dirty="0"/>
              <a:t> (bijv. van de Romeinen!)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1C1690D-4ED4-4332-88FC-83A45194D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5416AA-4E20-4018-924A-B85C008F2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469" y="2522368"/>
            <a:ext cx="6145550" cy="29784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AC9A87B-F0C3-44AA-9ACB-0699FDE18024}"/>
              </a:ext>
            </a:extLst>
          </p:cNvPr>
          <p:cNvSpPr txBox="1"/>
          <p:nvPr/>
        </p:nvSpPr>
        <p:spPr>
          <a:xfrm>
            <a:off x="6977747" y="5666827"/>
            <a:ext cx="413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Joodse opstand tegen de Romeinen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05DFCD7-65E7-47E5-90EB-C672D6019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5"/>
    </mc:Choice>
    <mc:Fallback xmlns="">
      <p:transition spd="slow" advTm="3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C73E1-0F3A-4914-9CFB-34229965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1D9D7-80AC-47E5-B070-E246FD6C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5" y="2228850"/>
            <a:ext cx="6943725" cy="3581400"/>
          </a:xfrm>
        </p:spPr>
        <p:txBody>
          <a:bodyPr>
            <a:normAutofit/>
          </a:bodyPr>
          <a:lstStyle/>
          <a:p>
            <a:r>
              <a:rPr lang="nl-NL" sz="2800" dirty="0"/>
              <a:t>Jezus</a:t>
            </a:r>
          </a:p>
          <a:p>
            <a:endParaRPr lang="nl-NL" sz="2800" dirty="0"/>
          </a:p>
          <a:p>
            <a:r>
              <a:rPr lang="nl-NL" sz="2800" dirty="0"/>
              <a:t>Reisde door Palestina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Vertelde dat God goede mensen beloont en slechte mensen straft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FF04BB-E504-434E-A457-73A967C20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2" r="15502"/>
          <a:stretch/>
        </p:blipFill>
        <p:spPr>
          <a:xfrm>
            <a:off x="8524874" y="1619250"/>
            <a:ext cx="3009901" cy="43624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0BA9C1-A639-4CEA-BE36-7A9341440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8"/>
    </mc:Choice>
    <mc:Fallback xmlns="">
      <p:transition spd="slow" advTm="2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A02F3-906B-469A-9A40-DAA7F4D4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38BC99-5288-4B52-B98F-3674ADF4F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961" y="2393195"/>
            <a:ext cx="7568213" cy="3076112"/>
          </a:xfrm>
        </p:spPr>
        <p:txBody>
          <a:bodyPr>
            <a:normAutofit/>
          </a:bodyPr>
          <a:lstStyle/>
          <a:p>
            <a:r>
              <a:rPr lang="nl-NL" sz="2800" dirty="0"/>
              <a:t>Jezus kreeg veel </a:t>
            </a:r>
            <a:r>
              <a:rPr lang="nl-NL" sz="2800" u="sng" dirty="0"/>
              <a:t>aanhangers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→ De Romeinen vonden dit gevaarlijk:</a:t>
            </a:r>
          </a:p>
          <a:p>
            <a:pPr marL="0" indent="0">
              <a:buNone/>
            </a:pPr>
            <a:r>
              <a:rPr lang="nl-NL" sz="2800" dirty="0"/>
              <a:t>Ze waren bang dat Jezus te veel </a:t>
            </a:r>
            <a:r>
              <a:rPr lang="nl-NL" sz="2800" b="1" i="1" dirty="0"/>
              <a:t>macht</a:t>
            </a:r>
            <a:r>
              <a:rPr lang="nl-NL" sz="2800" dirty="0"/>
              <a:t> zou krijgen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7D0E17-898F-4179-90B8-5EC60255C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534" y="1388693"/>
            <a:ext cx="3222192" cy="46636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9B020C-F786-44F8-8549-F78B1D6C5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4"/>
    </mc:Choice>
    <mc:Fallback xmlns="">
      <p:transition spd="slow" advTm="2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4.2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1|20.8"/>
</p:tagLst>
</file>

<file path=ppt/theme/theme1.xml><?xml version="1.0" encoding="utf-8"?>
<a:theme xmlns:a="http://schemas.openxmlformats.org/drawingml/2006/main" name="Bijgesne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TM10001105[[fn=Bijsnijden]]</Template>
  <TotalTime>454</TotalTime>
  <Words>417</Words>
  <Application>Microsoft Office PowerPoint</Application>
  <PresentationFormat>Breedbeeld</PresentationFormat>
  <Paragraphs>83</Paragraphs>
  <Slides>20</Slides>
  <Notes>0</Notes>
  <HiddenSlides>0</HiddenSlides>
  <MMClips>20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2" baseType="lpstr">
      <vt:lpstr>Franklin Gothic Book</vt:lpstr>
      <vt:lpstr>Bijgesneden</vt:lpstr>
      <vt:lpstr>Geschiedenis </vt:lpstr>
      <vt:lpstr>   Paragraaf 3.4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maakte het christendom zo populair?</vt:lpstr>
      <vt:lpstr>PowerPoint-presentatie</vt:lpstr>
      <vt:lpstr>PowerPoint-presentatie</vt:lpstr>
      <vt:lpstr>PowerPoint-presentatie</vt:lpstr>
      <vt:lpstr>          In het kort:</vt:lpstr>
      <vt:lpstr>   Feit of mening?</vt:lpstr>
      <vt:lpstr>PowerPoint-presentatie</vt:lpstr>
      <vt:lpstr> Als het goed is het je geleerd:</vt:lpstr>
      <vt:lpstr>   Huiswerk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Geschiedenis </dc:title>
  <dc:creator>Janien Potter</dc:creator>
  <cp:lastModifiedBy>Janien Potter</cp:lastModifiedBy>
  <cp:revision>17</cp:revision>
  <dcterms:created xsi:type="dcterms:W3CDTF">2020-03-16T08:01:40Z</dcterms:created>
  <dcterms:modified xsi:type="dcterms:W3CDTF">2020-03-17T10:57:08Z</dcterms:modified>
</cp:coreProperties>
</file>